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3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2.ti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990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48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32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25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46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90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161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138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5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75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708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8C0C5-CD0F-45C2-A4AB-FA4B376B4D02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0CDB5-3D97-4005-AFEB-E0EC32F0A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92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ffectLst/>
              </a:rPr>
              <a:t>A Reduced Order Model for a TOV Study in a Solar PV Project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Hoba Abdullah</a:t>
            </a:r>
          </a:p>
          <a:p>
            <a:r>
              <a:rPr lang="en-US" dirty="0"/>
              <a:t>Electric Power Engineers, Inc</a:t>
            </a:r>
          </a:p>
          <a:p>
            <a:r>
              <a:rPr lang="en-US" dirty="0"/>
              <a:t>Austin, TX 78738</a:t>
            </a:r>
          </a:p>
        </p:txBody>
      </p:sp>
    </p:spTree>
    <p:extLst>
      <p:ext uri="{BB962C8B-B14F-4D97-AF65-F5344CB8AC3E}">
        <p14:creationId xmlns:p14="http://schemas.microsoft.com/office/powerpoint/2010/main" val="3188582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Pseudo-Norton's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67154"/>
            <a:ext cx="8317523" cy="5890846"/>
          </a:xfrm>
        </p:spPr>
        <p:txBody>
          <a:bodyPr>
            <a:normAutofit/>
          </a:bodyPr>
          <a:lstStyle/>
          <a:p>
            <a:r>
              <a:rPr lang="en-US" dirty="0"/>
              <a:t>Scale one inverter to represent all inverters on the feeder</a:t>
            </a:r>
          </a:p>
          <a:p>
            <a:r>
              <a:rPr lang="en-US" dirty="0"/>
              <a:t>I</a:t>
            </a:r>
            <a:r>
              <a:rPr lang="en-US" dirty="0">
                <a:effectLst/>
              </a:rPr>
              <a:t>nverter MVA rating must be scaled up by a factor equal to the total number of inverters on the feeder  </a:t>
            </a:r>
          </a:p>
          <a:p>
            <a:r>
              <a:rPr lang="en-US" dirty="0">
                <a:effectLst/>
              </a:rPr>
              <a:t>The controls of the inverter are to kept the same without any change as long as per unit is incorporated </a:t>
            </a:r>
          </a:p>
          <a:p>
            <a:r>
              <a:rPr lang="en-US" dirty="0">
                <a:effectLst/>
              </a:rPr>
              <a:t>The values of the inductance and the capacitance of LC filter are also to be scaled up by the number of inverters ( L divided by number of inverters, C multiplied by number of inverters)</a:t>
            </a:r>
          </a:p>
          <a:p>
            <a:r>
              <a:rPr lang="en-US" dirty="0"/>
              <a:t>ISU transformer MVA rating is also to be scaled up by a factor equal to the number of inverters without changing its per unit impedance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881" r="7596"/>
          <a:stretch/>
        </p:blipFill>
        <p:spPr>
          <a:xfrm>
            <a:off x="8317523" y="1821839"/>
            <a:ext cx="3701562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55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6377" y="-261693"/>
            <a:ext cx="10515600" cy="1325563"/>
          </a:xfrm>
        </p:spPr>
        <p:txBody>
          <a:bodyPr/>
          <a:lstStyle/>
          <a:p>
            <a:r>
              <a:rPr lang="en-US" dirty="0"/>
              <a:t>Pseudo-Norton's Parallel Impedance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800100"/>
            <a:ext cx="8484578" cy="60579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</a:t>
            </a:r>
            <a:r>
              <a:rPr lang="en-US" dirty="0">
                <a:effectLst/>
              </a:rPr>
              <a:t>requency dependent impedance that captures the high frequency response of the cable sections in collector feeder</a:t>
            </a:r>
          </a:p>
          <a:p>
            <a:r>
              <a:rPr lang="en-US" dirty="0"/>
              <a:t>Two options:</a:t>
            </a:r>
          </a:p>
          <a:p>
            <a:pPr lvl="1"/>
            <a:r>
              <a:rPr lang="en-US" dirty="0"/>
              <a:t>Perform a frequency scan on the feeder with all inverters removed from the project (ISU transformers have to be open-circuited as well as the feeder breaker). Using that frequency scan, the user can use vector fitting to construct a frequency dependent model. Passivity has to be enforced upon the resulting fitting by insuring that negative resistance is not a result of the fitting. Negative resistance causes instability in the EMT simulations</a:t>
            </a:r>
          </a:p>
          <a:p>
            <a:pPr lvl="1"/>
            <a:r>
              <a:rPr lang="en-US" dirty="0"/>
              <a:t>Keep the feeder intact without performing a vector fitting. This means that the cable sections are to be kept in the model but without the inverters, LC filters or the ISU transformers</a:t>
            </a:r>
          </a:p>
          <a:p>
            <a:pPr lvl="1"/>
            <a:r>
              <a:rPr lang="en-US" dirty="0">
                <a:effectLst/>
              </a:rPr>
              <a:t>The first cable section has to be removed from this frequency dependent impedance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401" r="9250"/>
          <a:stretch/>
        </p:blipFill>
        <p:spPr>
          <a:xfrm>
            <a:off x="8185639" y="1743441"/>
            <a:ext cx="4026877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511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TOV scenarios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3556" y="1087120"/>
            <a:ext cx="8770924" cy="586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824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49240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34.5 kV bus three phase voltages for capacitor bank energization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565" y="1825625"/>
            <a:ext cx="5674869" cy="4351338"/>
          </a:xfrm>
        </p:spPr>
      </p:pic>
    </p:spTree>
    <p:extLst>
      <p:ext uri="{BB962C8B-B14F-4D97-AF65-F5344CB8AC3E}">
        <p14:creationId xmlns:p14="http://schemas.microsoft.com/office/powerpoint/2010/main" val="3481496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34.5 kV bus three phase voltages for feeder 1 tripping with capacitor banks OFF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858" y="1825625"/>
            <a:ext cx="5730283" cy="4351338"/>
          </a:xfrm>
        </p:spPr>
      </p:pic>
    </p:spTree>
    <p:extLst>
      <p:ext uri="{BB962C8B-B14F-4D97-AF65-F5344CB8AC3E}">
        <p14:creationId xmlns:p14="http://schemas.microsoft.com/office/powerpoint/2010/main" val="3637052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34.5 kV bus three phase voltages for feeder 1 tripping with capacitor banks 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904" y="1825625"/>
            <a:ext cx="5824192" cy="4351338"/>
          </a:xfrm>
        </p:spPr>
      </p:pic>
    </p:spTree>
    <p:extLst>
      <p:ext uri="{BB962C8B-B14F-4D97-AF65-F5344CB8AC3E}">
        <p14:creationId xmlns:p14="http://schemas.microsoft.com/office/powerpoint/2010/main" val="186696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34.5 kV bus three phase voltages for LG fault </a:t>
            </a:r>
            <a:r>
              <a:rPr lang="en-US"/>
              <a:t>and capacitor banks OFF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996" y="1825625"/>
            <a:ext cx="5710008" cy="4351338"/>
          </a:xfrm>
        </p:spPr>
      </p:pic>
    </p:spTree>
    <p:extLst>
      <p:ext uri="{BB962C8B-B14F-4D97-AF65-F5344CB8AC3E}">
        <p14:creationId xmlns:p14="http://schemas.microsoft.com/office/powerpoint/2010/main" val="3346991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800" dirty="0"/>
              <a:t>Thank You!</a:t>
            </a:r>
          </a:p>
          <a:p>
            <a:pPr marL="0" indent="0" algn="ctr">
              <a:buNone/>
            </a:pPr>
            <a:endParaRPr lang="en-US" sz="8800" dirty="0"/>
          </a:p>
          <a:p>
            <a:pPr marL="0" indent="0" algn="ctr">
              <a:buNone/>
            </a:pPr>
            <a:r>
              <a:rPr lang="en-US" sz="8800" dirty="0"/>
              <a:t>Questions? </a:t>
            </a:r>
          </a:p>
        </p:txBody>
      </p:sp>
    </p:spTree>
    <p:extLst>
      <p:ext uri="{BB962C8B-B14F-4D97-AF65-F5344CB8AC3E}">
        <p14:creationId xmlns:p14="http://schemas.microsoft.com/office/powerpoint/2010/main" val="945343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Aim &amp; motivation</a:t>
            </a:r>
          </a:p>
          <a:p>
            <a:r>
              <a:rPr lang="en-US" dirty="0"/>
              <a:t>Detailed system model </a:t>
            </a:r>
          </a:p>
          <a:p>
            <a:r>
              <a:rPr lang="en-US" dirty="0"/>
              <a:t>Inverter benchmark tests </a:t>
            </a:r>
          </a:p>
          <a:p>
            <a:r>
              <a:rPr lang="en-US" dirty="0"/>
              <a:t>Equivalencing methodology</a:t>
            </a:r>
          </a:p>
          <a:p>
            <a:r>
              <a:rPr lang="en-US" dirty="0"/>
              <a:t>TOV scenarios</a:t>
            </a:r>
          </a:p>
          <a:p>
            <a:r>
              <a:rPr lang="en-US" dirty="0"/>
              <a:t>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187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61" y="-188547"/>
            <a:ext cx="10515600" cy="1325563"/>
          </a:xfrm>
        </p:spPr>
        <p:txBody>
          <a:bodyPr/>
          <a:lstStyle/>
          <a:p>
            <a:r>
              <a:rPr lang="en-US" dirty="0"/>
              <a:t>Aim &amp; 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061" y="928809"/>
            <a:ext cx="7743093" cy="5753344"/>
          </a:xfrm>
        </p:spPr>
        <p:txBody>
          <a:bodyPr>
            <a:normAutofit fontScale="92500"/>
          </a:bodyPr>
          <a:lstStyle/>
          <a:p>
            <a:r>
              <a:rPr lang="en-US" dirty="0"/>
              <a:t>The main aim is to assess surge arrester capability within a substation </a:t>
            </a:r>
          </a:p>
          <a:p>
            <a:r>
              <a:rPr lang="en-US" dirty="0"/>
              <a:t>To assess surge arresters, various scenarios need to be performed (load rejection, capacitor switching, faults, …etc.) </a:t>
            </a:r>
          </a:p>
          <a:p>
            <a:r>
              <a:rPr lang="en-US" dirty="0"/>
              <a:t>This requires that we are able to build an EMT model at the substation MV level </a:t>
            </a:r>
          </a:p>
          <a:p>
            <a:r>
              <a:rPr lang="en-US" dirty="0"/>
              <a:t>Most, if not all, methods in literature equivalence renewable projects at POI HV level not substation MV level</a:t>
            </a:r>
          </a:p>
          <a:p>
            <a:r>
              <a:rPr lang="en-US" dirty="0"/>
              <a:t>Extremely long simulation times because of large number of inverters (switches) in renewable projects</a:t>
            </a:r>
          </a:p>
          <a:p>
            <a:r>
              <a:rPr lang="en-US" dirty="0"/>
              <a:t>The number of switches in EMT model must be reduced for faster simulations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450" r="5214" b="3746"/>
          <a:stretch/>
        </p:blipFill>
        <p:spPr>
          <a:xfrm>
            <a:off x="7825155" y="1477108"/>
            <a:ext cx="4229100" cy="449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159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b="1" dirty="0">
                <a:effectLst/>
              </a:rPr>
              <a:t>Detailed System Model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9639" y="791307"/>
            <a:ext cx="3872868" cy="575816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019908"/>
            <a:ext cx="7989278" cy="5838092"/>
          </a:xfrm>
        </p:spPr>
        <p:txBody>
          <a:bodyPr>
            <a:normAutofit lnSpcReduction="10000"/>
          </a:bodyPr>
          <a:lstStyle/>
          <a:p>
            <a:r>
              <a:rPr lang="en-US" dirty="0">
                <a:effectLst/>
              </a:rPr>
              <a:t>80 MW solar PV project</a:t>
            </a:r>
          </a:p>
          <a:p>
            <a:r>
              <a:rPr lang="en-US" dirty="0">
                <a:effectLst/>
              </a:rPr>
              <a:t>45 inverters, each is capable of producing 1.8 MVA </a:t>
            </a:r>
          </a:p>
          <a:p>
            <a:r>
              <a:rPr lang="en-US" dirty="0">
                <a:effectLst/>
              </a:rPr>
              <a:t>Each inverter block has a DC to AC stage, an LC filter and an inverter step up transformer (ISU) transformer </a:t>
            </a:r>
          </a:p>
          <a:p>
            <a:r>
              <a:rPr lang="en-US" dirty="0">
                <a:effectLst/>
              </a:rPr>
              <a:t>Surge Arresters exist at the beginning of each feeder inside the substation </a:t>
            </a:r>
          </a:p>
          <a:p>
            <a:r>
              <a:rPr lang="en-US" dirty="0">
                <a:effectLst/>
              </a:rPr>
              <a:t>Surge arresters are MOV with MCOV of 24.4 kV and an energy handling capability of 219 kJ </a:t>
            </a:r>
          </a:p>
          <a:p>
            <a:r>
              <a:rPr lang="en-US" dirty="0"/>
              <a:t>Project c</a:t>
            </a:r>
            <a:r>
              <a:rPr lang="en-US" dirty="0">
                <a:effectLst/>
              </a:rPr>
              <a:t>onnects to POI at 138 kV thorough the MPT which has a rating of 89 MVA </a:t>
            </a:r>
          </a:p>
          <a:p>
            <a:r>
              <a:rPr lang="en-US" dirty="0"/>
              <a:t>Feeder breakers have grounding switches interlocked that ground feeder within 1 cycle </a:t>
            </a:r>
          </a:p>
        </p:txBody>
      </p:sp>
    </p:spTree>
    <p:extLst>
      <p:ext uri="{BB962C8B-B14F-4D97-AF65-F5344CB8AC3E}">
        <p14:creationId xmlns:p14="http://schemas.microsoft.com/office/powerpoint/2010/main" val="410833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Inverter Benchmark Tests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Inverter response is fundamentally different from conventional synchronous machine</a:t>
                </a:r>
              </a:p>
              <a:p>
                <a:r>
                  <a:rPr lang="en-US" dirty="0"/>
                  <a:t>For ungrounded synchronous machines, a </a:t>
                </a:r>
                <a:r>
                  <a:rPr lang="en-US" dirty="0">
                    <a:effectLst/>
                  </a:rPr>
                  <a:t>single line to ground fault can cause the phase to ground voltage to increase by a factor of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rad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2553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Inverter </a:t>
            </a:r>
            <a:r>
              <a:rPr lang="en-US" dirty="0">
                <a:effectLst/>
              </a:rPr>
              <a:t>Phase A to Phase B fault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306" y="1825625"/>
            <a:ext cx="5505388" cy="4351338"/>
          </a:xfrm>
        </p:spPr>
      </p:pic>
    </p:spTree>
    <p:extLst>
      <p:ext uri="{BB962C8B-B14F-4D97-AF65-F5344CB8AC3E}">
        <p14:creationId xmlns:p14="http://schemas.microsoft.com/office/powerpoint/2010/main" val="1885908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Inverter </a:t>
            </a:r>
            <a:r>
              <a:rPr lang="en-US" dirty="0">
                <a:effectLst/>
              </a:rPr>
              <a:t>load rejection test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414" y="1825625"/>
            <a:ext cx="4585172" cy="4351338"/>
          </a:xfrm>
        </p:spPr>
      </p:pic>
    </p:spTree>
    <p:extLst>
      <p:ext uri="{BB962C8B-B14F-4D97-AF65-F5344CB8AC3E}">
        <p14:creationId xmlns:p14="http://schemas.microsoft.com/office/powerpoint/2010/main" val="3353177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356"/>
            <a:ext cx="10515600" cy="1325563"/>
          </a:xfrm>
        </p:spPr>
        <p:txBody>
          <a:bodyPr/>
          <a:lstStyle/>
          <a:p>
            <a:r>
              <a:rPr lang="en-US" dirty="0"/>
              <a:t>Equivalencing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3256"/>
            <a:ext cx="10515600" cy="54333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call it “Pseudo-Norton's Equivalent”</a:t>
            </a:r>
          </a:p>
          <a:p>
            <a:r>
              <a:rPr lang="en-US" dirty="0"/>
              <a:t>Each feeder by a pseudo-Norton's equivalent</a:t>
            </a:r>
          </a:p>
          <a:p>
            <a:r>
              <a:rPr lang="en-US" dirty="0"/>
              <a:t>Consists of two parts:</a:t>
            </a:r>
          </a:p>
          <a:p>
            <a:pPr lvl="1"/>
            <a:r>
              <a:rPr lang="en-US" dirty="0"/>
              <a:t>Pseudo-Norton's Source</a:t>
            </a:r>
          </a:p>
          <a:p>
            <a:pPr lvl="1"/>
            <a:r>
              <a:rPr lang="en-US" dirty="0"/>
              <a:t>Pseudo-Norton's Parallel Impedance</a:t>
            </a:r>
          </a:p>
          <a:p>
            <a:r>
              <a:rPr lang="en-US" dirty="0">
                <a:effectLst/>
              </a:rPr>
              <a:t>The pseudo-Norton's source will be responsible for equivalencing the low frequency response of the feeder </a:t>
            </a:r>
          </a:p>
          <a:p>
            <a:r>
              <a:rPr lang="en-US" dirty="0"/>
              <a:t>Pseudo-Norton's Parallel Impedance </a:t>
            </a:r>
            <a:r>
              <a:rPr lang="en-US" dirty="0">
                <a:effectLst/>
              </a:rPr>
              <a:t>will be equivalencing the high frequency response of the feeder</a:t>
            </a:r>
          </a:p>
          <a:p>
            <a:r>
              <a:rPr lang="en-US" dirty="0">
                <a:effectLst/>
              </a:rPr>
              <a:t>This means that the step response of the pseudo-Norton's source should correspond to the low frequency response portion of the overall feeder frequency response</a:t>
            </a:r>
          </a:p>
          <a:p>
            <a:r>
              <a:rPr lang="en-US" dirty="0">
                <a:effectLst/>
              </a:rPr>
              <a:t> This also means that the step response of the impedance in parallel should correspond to the high frequency response portion of the overall feeder frequency response. </a:t>
            </a:r>
          </a:p>
          <a:p>
            <a:endParaRPr lang="en-US" dirty="0"/>
          </a:p>
        </p:txBody>
      </p:sp>
      <p:sp>
        <p:nvSpPr>
          <p:cNvPr id="4" name="Arrow: Curved Right 3"/>
          <p:cNvSpPr/>
          <p:nvPr/>
        </p:nvSpPr>
        <p:spPr>
          <a:xfrm>
            <a:off x="671664" y="2474351"/>
            <a:ext cx="708726" cy="1570112"/>
          </a:xfrm>
          <a:custGeom>
            <a:avLst/>
            <a:gdLst>
              <a:gd name="connsiteX0" fmla="*/ 0 w 694592"/>
              <a:gd name="connsiteY0" fmla="*/ 694122 h 1644162"/>
              <a:gd name="connsiteX1" fmla="*/ 424229 w 694592"/>
              <a:gd name="connsiteY1" fmla="*/ 1333503 h 1644162"/>
              <a:gd name="connsiteX2" fmla="*/ 424229 w 694592"/>
              <a:gd name="connsiteY2" fmla="*/ 1233227 h 1644162"/>
              <a:gd name="connsiteX3" fmla="*/ 694592 w 694592"/>
              <a:gd name="connsiteY3" fmla="*/ 1466065 h 1644162"/>
              <a:gd name="connsiteX4" fmla="*/ 424229 w 694592"/>
              <a:gd name="connsiteY4" fmla="*/ 1589421 h 1644162"/>
              <a:gd name="connsiteX5" fmla="*/ 424229 w 694592"/>
              <a:gd name="connsiteY5" fmla="*/ 1489146 h 1644162"/>
              <a:gd name="connsiteX6" fmla="*/ 0 w 694592"/>
              <a:gd name="connsiteY6" fmla="*/ 849765 h 1644162"/>
              <a:gd name="connsiteX7" fmla="*/ 0 w 694592"/>
              <a:gd name="connsiteY7" fmla="*/ 694122 h 1644162"/>
              <a:gd name="connsiteX0" fmla="*/ 694592 w 694592"/>
              <a:gd name="connsiteY0" fmla="*/ 155644 h 1644162"/>
              <a:gd name="connsiteX1" fmla="*/ 4379 w 694592"/>
              <a:gd name="connsiteY1" fmla="*/ 771944 h 1644162"/>
              <a:gd name="connsiteX2" fmla="*/ 176813 w 694592"/>
              <a:gd name="connsiteY2" fmla="*/ 231442 h 1644162"/>
              <a:gd name="connsiteX3" fmla="*/ 694592 w 694592"/>
              <a:gd name="connsiteY3" fmla="*/ 0 h 1644162"/>
              <a:gd name="connsiteX4" fmla="*/ 694592 w 694592"/>
              <a:gd name="connsiteY4" fmla="*/ 155644 h 1644162"/>
              <a:gd name="connsiteX0" fmla="*/ 0 w 694592"/>
              <a:gd name="connsiteY0" fmla="*/ 694122 h 1644162"/>
              <a:gd name="connsiteX1" fmla="*/ 424229 w 694592"/>
              <a:gd name="connsiteY1" fmla="*/ 1333503 h 1644162"/>
              <a:gd name="connsiteX2" fmla="*/ 424229 w 694592"/>
              <a:gd name="connsiteY2" fmla="*/ 1233227 h 1644162"/>
              <a:gd name="connsiteX3" fmla="*/ 694592 w 694592"/>
              <a:gd name="connsiteY3" fmla="*/ 1466065 h 1644162"/>
              <a:gd name="connsiteX4" fmla="*/ 424229 w 694592"/>
              <a:gd name="connsiteY4" fmla="*/ 1589421 h 1644162"/>
              <a:gd name="connsiteX5" fmla="*/ 424229 w 694592"/>
              <a:gd name="connsiteY5" fmla="*/ 1489146 h 1644162"/>
              <a:gd name="connsiteX6" fmla="*/ 0 w 694592"/>
              <a:gd name="connsiteY6" fmla="*/ 849765 h 1644162"/>
              <a:gd name="connsiteX7" fmla="*/ 0 w 694592"/>
              <a:gd name="connsiteY7" fmla="*/ 694122 h 1644162"/>
              <a:gd name="connsiteX8" fmla="*/ 694592 w 694592"/>
              <a:gd name="connsiteY8" fmla="*/ 0 h 1644162"/>
              <a:gd name="connsiteX9" fmla="*/ 694592 w 694592"/>
              <a:gd name="connsiteY9" fmla="*/ 155644 h 1644162"/>
              <a:gd name="connsiteX10" fmla="*/ 4379 w 694592"/>
              <a:gd name="connsiteY10" fmla="*/ 771944 h 1644162"/>
              <a:gd name="connsiteX0" fmla="*/ 3 w 694595"/>
              <a:gd name="connsiteY0" fmla="*/ 694122 h 1589421"/>
              <a:gd name="connsiteX1" fmla="*/ 424232 w 694595"/>
              <a:gd name="connsiteY1" fmla="*/ 1333503 h 1589421"/>
              <a:gd name="connsiteX2" fmla="*/ 424232 w 694595"/>
              <a:gd name="connsiteY2" fmla="*/ 1233227 h 1589421"/>
              <a:gd name="connsiteX3" fmla="*/ 694595 w 694595"/>
              <a:gd name="connsiteY3" fmla="*/ 1466065 h 1589421"/>
              <a:gd name="connsiteX4" fmla="*/ 424232 w 694595"/>
              <a:gd name="connsiteY4" fmla="*/ 1589421 h 1589421"/>
              <a:gd name="connsiteX5" fmla="*/ 424232 w 694595"/>
              <a:gd name="connsiteY5" fmla="*/ 1489146 h 1589421"/>
              <a:gd name="connsiteX6" fmla="*/ 3 w 694595"/>
              <a:gd name="connsiteY6" fmla="*/ 849765 h 1589421"/>
              <a:gd name="connsiteX7" fmla="*/ 3 w 694595"/>
              <a:gd name="connsiteY7" fmla="*/ 694122 h 1589421"/>
              <a:gd name="connsiteX0" fmla="*/ 694595 w 694595"/>
              <a:gd name="connsiteY0" fmla="*/ 155644 h 1589421"/>
              <a:gd name="connsiteX1" fmla="*/ 4382 w 694595"/>
              <a:gd name="connsiteY1" fmla="*/ 771944 h 1589421"/>
              <a:gd name="connsiteX2" fmla="*/ 176816 w 694595"/>
              <a:gd name="connsiteY2" fmla="*/ 231442 h 1589421"/>
              <a:gd name="connsiteX3" fmla="*/ 694595 w 694595"/>
              <a:gd name="connsiteY3" fmla="*/ 0 h 1589421"/>
              <a:gd name="connsiteX4" fmla="*/ 694595 w 694595"/>
              <a:gd name="connsiteY4" fmla="*/ 155644 h 1589421"/>
              <a:gd name="connsiteX0" fmla="*/ 3 w 694595"/>
              <a:gd name="connsiteY0" fmla="*/ 694122 h 1589421"/>
              <a:gd name="connsiteX1" fmla="*/ 424232 w 694595"/>
              <a:gd name="connsiteY1" fmla="*/ 1333503 h 1589421"/>
              <a:gd name="connsiteX2" fmla="*/ 424232 w 694595"/>
              <a:gd name="connsiteY2" fmla="*/ 1233227 h 1589421"/>
              <a:gd name="connsiteX3" fmla="*/ 557435 w 694595"/>
              <a:gd name="connsiteY3" fmla="*/ 1460985 h 1589421"/>
              <a:gd name="connsiteX4" fmla="*/ 424232 w 694595"/>
              <a:gd name="connsiteY4" fmla="*/ 1589421 h 1589421"/>
              <a:gd name="connsiteX5" fmla="*/ 424232 w 694595"/>
              <a:gd name="connsiteY5" fmla="*/ 1489146 h 1589421"/>
              <a:gd name="connsiteX6" fmla="*/ 3 w 694595"/>
              <a:gd name="connsiteY6" fmla="*/ 849765 h 1589421"/>
              <a:gd name="connsiteX7" fmla="*/ 3 w 694595"/>
              <a:gd name="connsiteY7" fmla="*/ 694122 h 1589421"/>
              <a:gd name="connsiteX8" fmla="*/ 694595 w 694595"/>
              <a:gd name="connsiteY8" fmla="*/ 0 h 1589421"/>
              <a:gd name="connsiteX9" fmla="*/ 694595 w 694595"/>
              <a:gd name="connsiteY9" fmla="*/ 155644 h 1589421"/>
              <a:gd name="connsiteX10" fmla="*/ 4382 w 694595"/>
              <a:gd name="connsiteY10" fmla="*/ 771944 h 1589421"/>
              <a:gd name="connsiteX0" fmla="*/ 3 w 694595"/>
              <a:gd name="connsiteY0" fmla="*/ 694122 h 1589421"/>
              <a:gd name="connsiteX1" fmla="*/ 424232 w 694595"/>
              <a:gd name="connsiteY1" fmla="*/ 1333503 h 1589421"/>
              <a:gd name="connsiteX2" fmla="*/ 424232 w 694595"/>
              <a:gd name="connsiteY2" fmla="*/ 1233227 h 1589421"/>
              <a:gd name="connsiteX3" fmla="*/ 567595 w 694595"/>
              <a:gd name="connsiteY3" fmla="*/ 1448285 h 1589421"/>
              <a:gd name="connsiteX4" fmla="*/ 424232 w 694595"/>
              <a:gd name="connsiteY4" fmla="*/ 1589421 h 1589421"/>
              <a:gd name="connsiteX5" fmla="*/ 424232 w 694595"/>
              <a:gd name="connsiteY5" fmla="*/ 1489146 h 1589421"/>
              <a:gd name="connsiteX6" fmla="*/ 3 w 694595"/>
              <a:gd name="connsiteY6" fmla="*/ 849765 h 1589421"/>
              <a:gd name="connsiteX7" fmla="*/ 3 w 694595"/>
              <a:gd name="connsiteY7" fmla="*/ 694122 h 1589421"/>
              <a:gd name="connsiteX0" fmla="*/ 694595 w 694595"/>
              <a:gd name="connsiteY0" fmla="*/ 155644 h 1589421"/>
              <a:gd name="connsiteX1" fmla="*/ 4382 w 694595"/>
              <a:gd name="connsiteY1" fmla="*/ 771944 h 1589421"/>
              <a:gd name="connsiteX2" fmla="*/ 176816 w 694595"/>
              <a:gd name="connsiteY2" fmla="*/ 231442 h 1589421"/>
              <a:gd name="connsiteX3" fmla="*/ 694595 w 694595"/>
              <a:gd name="connsiteY3" fmla="*/ 0 h 1589421"/>
              <a:gd name="connsiteX4" fmla="*/ 694595 w 694595"/>
              <a:gd name="connsiteY4" fmla="*/ 155644 h 1589421"/>
              <a:gd name="connsiteX0" fmla="*/ 3 w 694595"/>
              <a:gd name="connsiteY0" fmla="*/ 694122 h 1589421"/>
              <a:gd name="connsiteX1" fmla="*/ 424232 w 694595"/>
              <a:gd name="connsiteY1" fmla="*/ 1333503 h 1589421"/>
              <a:gd name="connsiteX2" fmla="*/ 424232 w 694595"/>
              <a:gd name="connsiteY2" fmla="*/ 1233227 h 1589421"/>
              <a:gd name="connsiteX3" fmla="*/ 557435 w 694595"/>
              <a:gd name="connsiteY3" fmla="*/ 1460985 h 1589421"/>
              <a:gd name="connsiteX4" fmla="*/ 424232 w 694595"/>
              <a:gd name="connsiteY4" fmla="*/ 1589421 h 1589421"/>
              <a:gd name="connsiteX5" fmla="*/ 424232 w 694595"/>
              <a:gd name="connsiteY5" fmla="*/ 1489146 h 1589421"/>
              <a:gd name="connsiteX6" fmla="*/ 3 w 694595"/>
              <a:gd name="connsiteY6" fmla="*/ 849765 h 1589421"/>
              <a:gd name="connsiteX7" fmla="*/ 3 w 694595"/>
              <a:gd name="connsiteY7" fmla="*/ 694122 h 1589421"/>
              <a:gd name="connsiteX8" fmla="*/ 694595 w 694595"/>
              <a:gd name="connsiteY8" fmla="*/ 0 h 1589421"/>
              <a:gd name="connsiteX9" fmla="*/ 694595 w 694595"/>
              <a:gd name="connsiteY9" fmla="*/ 155644 h 1589421"/>
              <a:gd name="connsiteX10" fmla="*/ 4382 w 694595"/>
              <a:gd name="connsiteY10" fmla="*/ 771944 h 1589421"/>
              <a:gd name="connsiteX0" fmla="*/ 3 w 694595"/>
              <a:gd name="connsiteY0" fmla="*/ 694122 h 1652921"/>
              <a:gd name="connsiteX1" fmla="*/ 424232 w 694595"/>
              <a:gd name="connsiteY1" fmla="*/ 1333503 h 1652921"/>
              <a:gd name="connsiteX2" fmla="*/ 424232 w 694595"/>
              <a:gd name="connsiteY2" fmla="*/ 1233227 h 1652921"/>
              <a:gd name="connsiteX3" fmla="*/ 567595 w 694595"/>
              <a:gd name="connsiteY3" fmla="*/ 1448285 h 1652921"/>
              <a:gd name="connsiteX4" fmla="*/ 424232 w 694595"/>
              <a:gd name="connsiteY4" fmla="*/ 1589421 h 1652921"/>
              <a:gd name="connsiteX5" fmla="*/ 424232 w 694595"/>
              <a:gd name="connsiteY5" fmla="*/ 1489146 h 1652921"/>
              <a:gd name="connsiteX6" fmla="*/ 3 w 694595"/>
              <a:gd name="connsiteY6" fmla="*/ 849765 h 1652921"/>
              <a:gd name="connsiteX7" fmla="*/ 3 w 694595"/>
              <a:gd name="connsiteY7" fmla="*/ 694122 h 1652921"/>
              <a:gd name="connsiteX0" fmla="*/ 694595 w 694595"/>
              <a:gd name="connsiteY0" fmla="*/ 155644 h 1652921"/>
              <a:gd name="connsiteX1" fmla="*/ 4382 w 694595"/>
              <a:gd name="connsiteY1" fmla="*/ 771944 h 1652921"/>
              <a:gd name="connsiteX2" fmla="*/ 176816 w 694595"/>
              <a:gd name="connsiteY2" fmla="*/ 231442 h 1652921"/>
              <a:gd name="connsiteX3" fmla="*/ 694595 w 694595"/>
              <a:gd name="connsiteY3" fmla="*/ 0 h 1652921"/>
              <a:gd name="connsiteX4" fmla="*/ 694595 w 694595"/>
              <a:gd name="connsiteY4" fmla="*/ 155644 h 1652921"/>
              <a:gd name="connsiteX0" fmla="*/ 3 w 694595"/>
              <a:gd name="connsiteY0" fmla="*/ 694122 h 1652921"/>
              <a:gd name="connsiteX1" fmla="*/ 424232 w 694595"/>
              <a:gd name="connsiteY1" fmla="*/ 1333503 h 1652921"/>
              <a:gd name="connsiteX2" fmla="*/ 424232 w 694595"/>
              <a:gd name="connsiteY2" fmla="*/ 1233227 h 1652921"/>
              <a:gd name="connsiteX3" fmla="*/ 557435 w 694595"/>
              <a:gd name="connsiteY3" fmla="*/ 1460985 h 1652921"/>
              <a:gd name="connsiteX4" fmla="*/ 165152 w 694595"/>
              <a:gd name="connsiteY4" fmla="*/ 1652921 h 1652921"/>
              <a:gd name="connsiteX5" fmla="*/ 424232 w 694595"/>
              <a:gd name="connsiteY5" fmla="*/ 1489146 h 1652921"/>
              <a:gd name="connsiteX6" fmla="*/ 3 w 694595"/>
              <a:gd name="connsiteY6" fmla="*/ 849765 h 1652921"/>
              <a:gd name="connsiteX7" fmla="*/ 3 w 694595"/>
              <a:gd name="connsiteY7" fmla="*/ 694122 h 1652921"/>
              <a:gd name="connsiteX8" fmla="*/ 694595 w 694595"/>
              <a:gd name="connsiteY8" fmla="*/ 0 h 1652921"/>
              <a:gd name="connsiteX9" fmla="*/ 694595 w 694595"/>
              <a:gd name="connsiteY9" fmla="*/ 155644 h 1652921"/>
              <a:gd name="connsiteX10" fmla="*/ 4382 w 694595"/>
              <a:gd name="connsiteY10" fmla="*/ 771944 h 1652921"/>
              <a:gd name="connsiteX0" fmla="*/ 3 w 694595"/>
              <a:gd name="connsiteY0" fmla="*/ 694122 h 1658001"/>
              <a:gd name="connsiteX1" fmla="*/ 424232 w 694595"/>
              <a:gd name="connsiteY1" fmla="*/ 1333503 h 1658001"/>
              <a:gd name="connsiteX2" fmla="*/ 424232 w 694595"/>
              <a:gd name="connsiteY2" fmla="*/ 1233227 h 1658001"/>
              <a:gd name="connsiteX3" fmla="*/ 567595 w 694595"/>
              <a:gd name="connsiteY3" fmla="*/ 1448285 h 1658001"/>
              <a:gd name="connsiteX4" fmla="*/ 165152 w 694595"/>
              <a:gd name="connsiteY4" fmla="*/ 1658001 h 1658001"/>
              <a:gd name="connsiteX5" fmla="*/ 424232 w 694595"/>
              <a:gd name="connsiteY5" fmla="*/ 1489146 h 1658001"/>
              <a:gd name="connsiteX6" fmla="*/ 3 w 694595"/>
              <a:gd name="connsiteY6" fmla="*/ 849765 h 1658001"/>
              <a:gd name="connsiteX7" fmla="*/ 3 w 694595"/>
              <a:gd name="connsiteY7" fmla="*/ 694122 h 1658001"/>
              <a:gd name="connsiteX0" fmla="*/ 694595 w 694595"/>
              <a:gd name="connsiteY0" fmla="*/ 155644 h 1658001"/>
              <a:gd name="connsiteX1" fmla="*/ 4382 w 694595"/>
              <a:gd name="connsiteY1" fmla="*/ 771944 h 1658001"/>
              <a:gd name="connsiteX2" fmla="*/ 176816 w 694595"/>
              <a:gd name="connsiteY2" fmla="*/ 231442 h 1658001"/>
              <a:gd name="connsiteX3" fmla="*/ 694595 w 694595"/>
              <a:gd name="connsiteY3" fmla="*/ 0 h 1658001"/>
              <a:gd name="connsiteX4" fmla="*/ 694595 w 694595"/>
              <a:gd name="connsiteY4" fmla="*/ 155644 h 1658001"/>
              <a:gd name="connsiteX0" fmla="*/ 3 w 694595"/>
              <a:gd name="connsiteY0" fmla="*/ 694122 h 1658001"/>
              <a:gd name="connsiteX1" fmla="*/ 424232 w 694595"/>
              <a:gd name="connsiteY1" fmla="*/ 1333503 h 1658001"/>
              <a:gd name="connsiteX2" fmla="*/ 424232 w 694595"/>
              <a:gd name="connsiteY2" fmla="*/ 1233227 h 1658001"/>
              <a:gd name="connsiteX3" fmla="*/ 557435 w 694595"/>
              <a:gd name="connsiteY3" fmla="*/ 1460985 h 1658001"/>
              <a:gd name="connsiteX4" fmla="*/ 165152 w 694595"/>
              <a:gd name="connsiteY4" fmla="*/ 1652921 h 1658001"/>
              <a:gd name="connsiteX5" fmla="*/ 424232 w 694595"/>
              <a:gd name="connsiteY5" fmla="*/ 1489146 h 1658001"/>
              <a:gd name="connsiteX6" fmla="*/ 3 w 694595"/>
              <a:gd name="connsiteY6" fmla="*/ 849765 h 1658001"/>
              <a:gd name="connsiteX7" fmla="*/ 3 w 694595"/>
              <a:gd name="connsiteY7" fmla="*/ 694122 h 1658001"/>
              <a:gd name="connsiteX8" fmla="*/ 694595 w 694595"/>
              <a:gd name="connsiteY8" fmla="*/ 0 h 1658001"/>
              <a:gd name="connsiteX9" fmla="*/ 694595 w 694595"/>
              <a:gd name="connsiteY9" fmla="*/ 155644 h 1658001"/>
              <a:gd name="connsiteX10" fmla="*/ 4382 w 694595"/>
              <a:gd name="connsiteY10" fmla="*/ 771944 h 1658001"/>
              <a:gd name="connsiteX0" fmla="*/ 12374 w 706966"/>
              <a:gd name="connsiteY0" fmla="*/ 694122 h 1658001"/>
              <a:gd name="connsiteX1" fmla="*/ 436603 w 706966"/>
              <a:gd name="connsiteY1" fmla="*/ 1333503 h 1658001"/>
              <a:gd name="connsiteX2" fmla="*/ 436603 w 706966"/>
              <a:gd name="connsiteY2" fmla="*/ 1233227 h 1658001"/>
              <a:gd name="connsiteX3" fmla="*/ 579966 w 706966"/>
              <a:gd name="connsiteY3" fmla="*/ 1448285 h 1658001"/>
              <a:gd name="connsiteX4" fmla="*/ 177523 w 706966"/>
              <a:gd name="connsiteY4" fmla="*/ 1658001 h 1658001"/>
              <a:gd name="connsiteX5" fmla="*/ 436603 w 706966"/>
              <a:gd name="connsiteY5" fmla="*/ 1489146 h 1658001"/>
              <a:gd name="connsiteX6" fmla="*/ 12374 w 706966"/>
              <a:gd name="connsiteY6" fmla="*/ 849765 h 1658001"/>
              <a:gd name="connsiteX7" fmla="*/ 12374 w 706966"/>
              <a:gd name="connsiteY7" fmla="*/ 694122 h 1658001"/>
              <a:gd name="connsiteX0" fmla="*/ 706966 w 706966"/>
              <a:gd name="connsiteY0" fmla="*/ 155644 h 1658001"/>
              <a:gd name="connsiteX1" fmla="*/ 16753 w 706966"/>
              <a:gd name="connsiteY1" fmla="*/ 771944 h 1658001"/>
              <a:gd name="connsiteX2" fmla="*/ 189187 w 706966"/>
              <a:gd name="connsiteY2" fmla="*/ 231442 h 1658001"/>
              <a:gd name="connsiteX3" fmla="*/ 706966 w 706966"/>
              <a:gd name="connsiteY3" fmla="*/ 0 h 1658001"/>
              <a:gd name="connsiteX4" fmla="*/ 706966 w 706966"/>
              <a:gd name="connsiteY4" fmla="*/ 155644 h 1658001"/>
              <a:gd name="connsiteX0" fmla="*/ 12374 w 706966"/>
              <a:gd name="connsiteY0" fmla="*/ 694122 h 1658001"/>
              <a:gd name="connsiteX1" fmla="*/ 436603 w 706966"/>
              <a:gd name="connsiteY1" fmla="*/ 1333503 h 1658001"/>
              <a:gd name="connsiteX2" fmla="*/ 436603 w 706966"/>
              <a:gd name="connsiteY2" fmla="*/ 1233227 h 1658001"/>
              <a:gd name="connsiteX3" fmla="*/ 569806 w 706966"/>
              <a:gd name="connsiteY3" fmla="*/ 1460985 h 1658001"/>
              <a:gd name="connsiteX4" fmla="*/ 177523 w 706966"/>
              <a:gd name="connsiteY4" fmla="*/ 1652921 h 1658001"/>
              <a:gd name="connsiteX5" fmla="*/ 187683 w 706966"/>
              <a:gd name="connsiteY5" fmla="*/ 1567886 h 1658001"/>
              <a:gd name="connsiteX6" fmla="*/ 12374 w 706966"/>
              <a:gd name="connsiteY6" fmla="*/ 849765 h 1658001"/>
              <a:gd name="connsiteX7" fmla="*/ 12374 w 706966"/>
              <a:gd name="connsiteY7" fmla="*/ 694122 h 1658001"/>
              <a:gd name="connsiteX8" fmla="*/ 706966 w 706966"/>
              <a:gd name="connsiteY8" fmla="*/ 0 h 1658001"/>
              <a:gd name="connsiteX9" fmla="*/ 706966 w 706966"/>
              <a:gd name="connsiteY9" fmla="*/ 155644 h 1658001"/>
              <a:gd name="connsiteX10" fmla="*/ 16753 w 706966"/>
              <a:gd name="connsiteY10" fmla="*/ 771944 h 1658001"/>
              <a:gd name="connsiteX0" fmla="*/ 14134 w 708726"/>
              <a:gd name="connsiteY0" fmla="*/ 694122 h 1658001"/>
              <a:gd name="connsiteX1" fmla="*/ 438363 w 708726"/>
              <a:gd name="connsiteY1" fmla="*/ 1333503 h 1658001"/>
              <a:gd name="connsiteX2" fmla="*/ 438363 w 708726"/>
              <a:gd name="connsiteY2" fmla="*/ 123322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438363 w 708726"/>
              <a:gd name="connsiteY1" fmla="*/ 1333503 h 1658001"/>
              <a:gd name="connsiteX2" fmla="*/ 438363 w 708726"/>
              <a:gd name="connsiteY2" fmla="*/ 123322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438363 w 708726"/>
              <a:gd name="connsiteY1" fmla="*/ 1333503 h 1658001"/>
              <a:gd name="connsiteX2" fmla="*/ 438363 w 708726"/>
              <a:gd name="connsiteY2" fmla="*/ 123322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438363 w 708726"/>
              <a:gd name="connsiteY2" fmla="*/ 123322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438363 w 708726"/>
              <a:gd name="connsiteY2" fmla="*/ 123322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438363 w 708726"/>
              <a:gd name="connsiteY2" fmla="*/ 123322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438363 w 708726"/>
              <a:gd name="connsiteY2" fmla="*/ 123322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217383 w 708726"/>
              <a:gd name="connsiteY2" fmla="*/ 141864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209763 w 708726"/>
              <a:gd name="connsiteY2" fmla="*/ 141610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217383 w 708726"/>
              <a:gd name="connsiteY2" fmla="*/ 141864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209763 w 708726"/>
              <a:gd name="connsiteY2" fmla="*/ 141610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217383 w 708726"/>
              <a:gd name="connsiteY2" fmla="*/ 1418647 h 1658001"/>
              <a:gd name="connsiteX3" fmla="*/ 335346 w 708726"/>
              <a:gd name="connsiteY3" fmla="*/ 15371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209763 w 708726"/>
              <a:gd name="connsiteY2" fmla="*/ 1416107 h 1658001"/>
              <a:gd name="connsiteX3" fmla="*/ 342966 w 708726"/>
              <a:gd name="connsiteY3" fmla="*/ 153464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217383 w 708726"/>
              <a:gd name="connsiteY2" fmla="*/ 1418647 h 1658001"/>
              <a:gd name="connsiteX3" fmla="*/ 335346 w 708726"/>
              <a:gd name="connsiteY3" fmla="*/ 15371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08726" h="1658001" stroke="0" extrusionOk="0">
                <a:moveTo>
                  <a:pt x="14134" y="694122"/>
                </a:moveTo>
                <a:cubicBezTo>
                  <a:pt x="14134" y="973073"/>
                  <a:pt x="-49903" y="1392564"/>
                  <a:pt x="207223" y="1501143"/>
                </a:cubicBezTo>
                <a:cubicBezTo>
                  <a:pt x="208070" y="1472798"/>
                  <a:pt x="208916" y="1444452"/>
                  <a:pt x="209763" y="1416107"/>
                </a:cubicBezTo>
                <a:lnTo>
                  <a:pt x="342966" y="1534645"/>
                </a:lnTo>
                <a:lnTo>
                  <a:pt x="179283" y="1658001"/>
                </a:lnTo>
                <a:lnTo>
                  <a:pt x="184363" y="1565346"/>
                </a:lnTo>
                <a:cubicBezTo>
                  <a:pt x="-72763" y="1456767"/>
                  <a:pt x="14134" y="1128716"/>
                  <a:pt x="14134" y="849765"/>
                </a:cubicBezTo>
                <a:lnTo>
                  <a:pt x="14134" y="694122"/>
                </a:lnTo>
                <a:close/>
              </a:path>
              <a:path w="708726" h="1658001" fill="darkenLess" stroke="0" extrusionOk="0">
                <a:moveTo>
                  <a:pt x="708726" y="155644"/>
                </a:moveTo>
                <a:cubicBezTo>
                  <a:pt x="355247" y="155644"/>
                  <a:pt x="58144" y="420931"/>
                  <a:pt x="18513" y="771944"/>
                </a:cubicBezTo>
                <a:cubicBezTo>
                  <a:pt x="-3671" y="575457"/>
                  <a:pt x="59054" y="378841"/>
                  <a:pt x="190947" y="231442"/>
                </a:cubicBezTo>
                <a:cubicBezTo>
                  <a:pt x="322719" y="84177"/>
                  <a:pt x="511040" y="0"/>
                  <a:pt x="708726" y="0"/>
                </a:cubicBezTo>
                <a:lnTo>
                  <a:pt x="708726" y="155644"/>
                </a:lnTo>
                <a:close/>
              </a:path>
              <a:path w="708726" h="1658001" fill="none" extrusionOk="0">
                <a:moveTo>
                  <a:pt x="14134" y="694122"/>
                </a:moveTo>
                <a:cubicBezTo>
                  <a:pt x="14134" y="973073"/>
                  <a:pt x="-47363" y="1397644"/>
                  <a:pt x="209763" y="1506223"/>
                </a:cubicBezTo>
                <a:lnTo>
                  <a:pt x="217383" y="1418647"/>
                </a:lnTo>
                <a:lnTo>
                  <a:pt x="335346" y="1537185"/>
                </a:lnTo>
                <a:lnTo>
                  <a:pt x="179283" y="1652921"/>
                </a:lnTo>
                <a:lnTo>
                  <a:pt x="189443" y="1567886"/>
                </a:lnTo>
                <a:cubicBezTo>
                  <a:pt x="-67683" y="1459307"/>
                  <a:pt x="14134" y="1128716"/>
                  <a:pt x="14134" y="849765"/>
                </a:cubicBezTo>
                <a:lnTo>
                  <a:pt x="14134" y="694122"/>
                </a:lnTo>
                <a:cubicBezTo>
                  <a:pt x="14134" y="310769"/>
                  <a:pt x="325113" y="0"/>
                  <a:pt x="708726" y="0"/>
                </a:cubicBezTo>
                <a:lnTo>
                  <a:pt x="708726" y="155644"/>
                </a:lnTo>
                <a:cubicBezTo>
                  <a:pt x="355247" y="155644"/>
                  <a:pt x="58144" y="420931"/>
                  <a:pt x="18513" y="771944"/>
                </a:cubicBezTo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Arrow: Curved Right 3"/>
          <p:cNvSpPr/>
          <p:nvPr/>
        </p:nvSpPr>
        <p:spPr>
          <a:xfrm>
            <a:off x="671664" y="2780622"/>
            <a:ext cx="708726" cy="2090316"/>
          </a:xfrm>
          <a:custGeom>
            <a:avLst/>
            <a:gdLst>
              <a:gd name="connsiteX0" fmla="*/ 0 w 694592"/>
              <a:gd name="connsiteY0" fmla="*/ 694122 h 1644162"/>
              <a:gd name="connsiteX1" fmla="*/ 424229 w 694592"/>
              <a:gd name="connsiteY1" fmla="*/ 1333503 h 1644162"/>
              <a:gd name="connsiteX2" fmla="*/ 424229 w 694592"/>
              <a:gd name="connsiteY2" fmla="*/ 1233227 h 1644162"/>
              <a:gd name="connsiteX3" fmla="*/ 694592 w 694592"/>
              <a:gd name="connsiteY3" fmla="*/ 1466065 h 1644162"/>
              <a:gd name="connsiteX4" fmla="*/ 424229 w 694592"/>
              <a:gd name="connsiteY4" fmla="*/ 1589421 h 1644162"/>
              <a:gd name="connsiteX5" fmla="*/ 424229 w 694592"/>
              <a:gd name="connsiteY5" fmla="*/ 1489146 h 1644162"/>
              <a:gd name="connsiteX6" fmla="*/ 0 w 694592"/>
              <a:gd name="connsiteY6" fmla="*/ 849765 h 1644162"/>
              <a:gd name="connsiteX7" fmla="*/ 0 w 694592"/>
              <a:gd name="connsiteY7" fmla="*/ 694122 h 1644162"/>
              <a:gd name="connsiteX0" fmla="*/ 694592 w 694592"/>
              <a:gd name="connsiteY0" fmla="*/ 155644 h 1644162"/>
              <a:gd name="connsiteX1" fmla="*/ 4379 w 694592"/>
              <a:gd name="connsiteY1" fmla="*/ 771944 h 1644162"/>
              <a:gd name="connsiteX2" fmla="*/ 176813 w 694592"/>
              <a:gd name="connsiteY2" fmla="*/ 231442 h 1644162"/>
              <a:gd name="connsiteX3" fmla="*/ 694592 w 694592"/>
              <a:gd name="connsiteY3" fmla="*/ 0 h 1644162"/>
              <a:gd name="connsiteX4" fmla="*/ 694592 w 694592"/>
              <a:gd name="connsiteY4" fmla="*/ 155644 h 1644162"/>
              <a:gd name="connsiteX0" fmla="*/ 0 w 694592"/>
              <a:gd name="connsiteY0" fmla="*/ 694122 h 1644162"/>
              <a:gd name="connsiteX1" fmla="*/ 424229 w 694592"/>
              <a:gd name="connsiteY1" fmla="*/ 1333503 h 1644162"/>
              <a:gd name="connsiteX2" fmla="*/ 424229 w 694592"/>
              <a:gd name="connsiteY2" fmla="*/ 1233227 h 1644162"/>
              <a:gd name="connsiteX3" fmla="*/ 694592 w 694592"/>
              <a:gd name="connsiteY3" fmla="*/ 1466065 h 1644162"/>
              <a:gd name="connsiteX4" fmla="*/ 424229 w 694592"/>
              <a:gd name="connsiteY4" fmla="*/ 1589421 h 1644162"/>
              <a:gd name="connsiteX5" fmla="*/ 424229 w 694592"/>
              <a:gd name="connsiteY5" fmla="*/ 1489146 h 1644162"/>
              <a:gd name="connsiteX6" fmla="*/ 0 w 694592"/>
              <a:gd name="connsiteY6" fmla="*/ 849765 h 1644162"/>
              <a:gd name="connsiteX7" fmla="*/ 0 w 694592"/>
              <a:gd name="connsiteY7" fmla="*/ 694122 h 1644162"/>
              <a:gd name="connsiteX8" fmla="*/ 694592 w 694592"/>
              <a:gd name="connsiteY8" fmla="*/ 0 h 1644162"/>
              <a:gd name="connsiteX9" fmla="*/ 694592 w 694592"/>
              <a:gd name="connsiteY9" fmla="*/ 155644 h 1644162"/>
              <a:gd name="connsiteX10" fmla="*/ 4379 w 694592"/>
              <a:gd name="connsiteY10" fmla="*/ 771944 h 1644162"/>
              <a:gd name="connsiteX0" fmla="*/ 3 w 694595"/>
              <a:gd name="connsiteY0" fmla="*/ 694122 h 1589421"/>
              <a:gd name="connsiteX1" fmla="*/ 424232 w 694595"/>
              <a:gd name="connsiteY1" fmla="*/ 1333503 h 1589421"/>
              <a:gd name="connsiteX2" fmla="*/ 424232 w 694595"/>
              <a:gd name="connsiteY2" fmla="*/ 1233227 h 1589421"/>
              <a:gd name="connsiteX3" fmla="*/ 694595 w 694595"/>
              <a:gd name="connsiteY3" fmla="*/ 1466065 h 1589421"/>
              <a:gd name="connsiteX4" fmla="*/ 424232 w 694595"/>
              <a:gd name="connsiteY4" fmla="*/ 1589421 h 1589421"/>
              <a:gd name="connsiteX5" fmla="*/ 424232 w 694595"/>
              <a:gd name="connsiteY5" fmla="*/ 1489146 h 1589421"/>
              <a:gd name="connsiteX6" fmla="*/ 3 w 694595"/>
              <a:gd name="connsiteY6" fmla="*/ 849765 h 1589421"/>
              <a:gd name="connsiteX7" fmla="*/ 3 w 694595"/>
              <a:gd name="connsiteY7" fmla="*/ 694122 h 1589421"/>
              <a:gd name="connsiteX0" fmla="*/ 694595 w 694595"/>
              <a:gd name="connsiteY0" fmla="*/ 155644 h 1589421"/>
              <a:gd name="connsiteX1" fmla="*/ 4382 w 694595"/>
              <a:gd name="connsiteY1" fmla="*/ 771944 h 1589421"/>
              <a:gd name="connsiteX2" fmla="*/ 176816 w 694595"/>
              <a:gd name="connsiteY2" fmla="*/ 231442 h 1589421"/>
              <a:gd name="connsiteX3" fmla="*/ 694595 w 694595"/>
              <a:gd name="connsiteY3" fmla="*/ 0 h 1589421"/>
              <a:gd name="connsiteX4" fmla="*/ 694595 w 694595"/>
              <a:gd name="connsiteY4" fmla="*/ 155644 h 1589421"/>
              <a:gd name="connsiteX0" fmla="*/ 3 w 694595"/>
              <a:gd name="connsiteY0" fmla="*/ 694122 h 1589421"/>
              <a:gd name="connsiteX1" fmla="*/ 424232 w 694595"/>
              <a:gd name="connsiteY1" fmla="*/ 1333503 h 1589421"/>
              <a:gd name="connsiteX2" fmla="*/ 424232 w 694595"/>
              <a:gd name="connsiteY2" fmla="*/ 1233227 h 1589421"/>
              <a:gd name="connsiteX3" fmla="*/ 557435 w 694595"/>
              <a:gd name="connsiteY3" fmla="*/ 1460985 h 1589421"/>
              <a:gd name="connsiteX4" fmla="*/ 424232 w 694595"/>
              <a:gd name="connsiteY4" fmla="*/ 1589421 h 1589421"/>
              <a:gd name="connsiteX5" fmla="*/ 424232 w 694595"/>
              <a:gd name="connsiteY5" fmla="*/ 1489146 h 1589421"/>
              <a:gd name="connsiteX6" fmla="*/ 3 w 694595"/>
              <a:gd name="connsiteY6" fmla="*/ 849765 h 1589421"/>
              <a:gd name="connsiteX7" fmla="*/ 3 w 694595"/>
              <a:gd name="connsiteY7" fmla="*/ 694122 h 1589421"/>
              <a:gd name="connsiteX8" fmla="*/ 694595 w 694595"/>
              <a:gd name="connsiteY8" fmla="*/ 0 h 1589421"/>
              <a:gd name="connsiteX9" fmla="*/ 694595 w 694595"/>
              <a:gd name="connsiteY9" fmla="*/ 155644 h 1589421"/>
              <a:gd name="connsiteX10" fmla="*/ 4382 w 694595"/>
              <a:gd name="connsiteY10" fmla="*/ 771944 h 1589421"/>
              <a:gd name="connsiteX0" fmla="*/ 3 w 694595"/>
              <a:gd name="connsiteY0" fmla="*/ 694122 h 1589421"/>
              <a:gd name="connsiteX1" fmla="*/ 424232 w 694595"/>
              <a:gd name="connsiteY1" fmla="*/ 1333503 h 1589421"/>
              <a:gd name="connsiteX2" fmla="*/ 424232 w 694595"/>
              <a:gd name="connsiteY2" fmla="*/ 1233227 h 1589421"/>
              <a:gd name="connsiteX3" fmla="*/ 567595 w 694595"/>
              <a:gd name="connsiteY3" fmla="*/ 1448285 h 1589421"/>
              <a:gd name="connsiteX4" fmla="*/ 424232 w 694595"/>
              <a:gd name="connsiteY4" fmla="*/ 1589421 h 1589421"/>
              <a:gd name="connsiteX5" fmla="*/ 424232 w 694595"/>
              <a:gd name="connsiteY5" fmla="*/ 1489146 h 1589421"/>
              <a:gd name="connsiteX6" fmla="*/ 3 w 694595"/>
              <a:gd name="connsiteY6" fmla="*/ 849765 h 1589421"/>
              <a:gd name="connsiteX7" fmla="*/ 3 w 694595"/>
              <a:gd name="connsiteY7" fmla="*/ 694122 h 1589421"/>
              <a:gd name="connsiteX0" fmla="*/ 694595 w 694595"/>
              <a:gd name="connsiteY0" fmla="*/ 155644 h 1589421"/>
              <a:gd name="connsiteX1" fmla="*/ 4382 w 694595"/>
              <a:gd name="connsiteY1" fmla="*/ 771944 h 1589421"/>
              <a:gd name="connsiteX2" fmla="*/ 176816 w 694595"/>
              <a:gd name="connsiteY2" fmla="*/ 231442 h 1589421"/>
              <a:gd name="connsiteX3" fmla="*/ 694595 w 694595"/>
              <a:gd name="connsiteY3" fmla="*/ 0 h 1589421"/>
              <a:gd name="connsiteX4" fmla="*/ 694595 w 694595"/>
              <a:gd name="connsiteY4" fmla="*/ 155644 h 1589421"/>
              <a:gd name="connsiteX0" fmla="*/ 3 w 694595"/>
              <a:gd name="connsiteY0" fmla="*/ 694122 h 1589421"/>
              <a:gd name="connsiteX1" fmla="*/ 424232 w 694595"/>
              <a:gd name="connsiteY1" fmla="*/ 1333503 h 1589421"/>
              <a:gd name="connsiteX2" fmla="*/ 424232 w 694595"/>
              <a:gd name="connsiteY2" fmla="*/ 1233227 h 1589421"/>
              <a:gd name="connsiteX3" fmla="*/ 557435 w 694595"/>
              <a:gd name="connsiteY3" fmla="*/ 1460985 h 1589421"/>
              <a:gd name="connsiteX4" fmla="*/ 424232 w 694595"/>
              <a:gd name="connsiteY4" fmla="*/ 1589421 h 1589421"/>
              <a:gd name="connsiteX5" fmla="*/ 424232 w 694595"/>
              <a:gd name="connsiteY5" fmla="*/ 1489146 h 1589421"/>
              <a:gd name="connsiteX6" fmla="*/ 3 w 694595"/>
              <a:gd name="connsiteY6" fmla="*/ 849765 h 1589421"/>
              <a:gd name="connsiteX7" fmla="*/ 3 w 694595"/>
              <a:gd name="connsiteY7" fmla="*/ 694122 h 1589421"/>
              <a:gd name="connsiteX8" fmla="*/ 694595 w 694595"/>
              <a:gd name="connsiteY8" fmla="*/ 0 h 1589421"/>
              <a:gd name="connsiteX9" fmla="*/ 694595 w 694595"/>
              <a:gd name="connsiteY9" fmla="*/ 155644 h 1589421"/>
              <a:gd name="connsiteX10" fmla="*/ 4382 w 694595"/>
              <a:gd name="connsiteY10" fmla="*/ 771944 h 1589421"/>
              <a:gd name="connsiteX0" fmla="*/ 3 w 694595"/>
              <a:gd name="connsiteY0" fmla="*/ 694122 h 1652921"/>
              <a:gd name="connsiteX1" fmla="*/ 424232 w 694595"/>
              <a:gd name="connsiteY1" fmla="*/ 1333503 h 1652921"/>
              <a:gd name="connsiteX2" fmla="*/ 424232 w 694595"/>
              <a:gd name="connsiteY2" fmla="*/ 1233227 h 1652921"/>
              <a:gd name="connsiteX3" fmla="*/ 567595 w 694595"/>
              <a:gd name="connsiteY3" fmla="*/ 1448285 h 1652921"/>
              <a:gd name="connsiteX4" fmla="*/ 424232 w 694595"/>
              <a:gd name="connsiteY4" fmla="*/ 1589421 h 1652921"/>
              <a:gd name="connsiteX5" fmla="*/ 424232 w 694595"/>
              <a:gd name="connsiteY5" fmla="*/ 1489146 h 1652921"/>
              <a:gd name="connsiteX6" fmla="*/ 3 w 694595"/>
              <a:gd name="connsiteY6" fmla="*/ 849765 h 1652921"/>
              <a:gd name="connsiteX7" fmla="*/ 3 w 694595"/>
              <a:gd name="connsiteY7" fmla="*/ 694122 h 1652921"/>
              <a:gd name="connsiteX0" fmla="*/ 694595 w 694595"/>
              <a:gd name="connsiteY0" fmla="*/ 155644 h 1652921"/>
              <a:gd name="connsiteX1" fmla="*/ 4382 w 694595"/>
              <a:gd name="connsiteY1" fmla="*/ 771944 h 1652921"/>
              <a:gd name="connsiteX2" fmla="*/ 176816 w 694595"/>
              <a:gd name="connsiteY2" fmla="*/ 231442 h 1652921"/>
              <a:gd name="connsiteX3" fmla="*/ 694595 w 694595"/>
              <a:gd name="connsiteY3" fmla="*/ 0 h 1652921"/>
              <a:gd name="connsiteX4" fmla="*/ 694595 w 694595"/>
              <a:gd name="connsiteY4" fmla="*/ 155644 h 1652921"/>
              <a:gd name="connsiteX0" fmla="*/ 3 w 694595"/>
              <a:gd name="connsiteY0" fmla="*/ 694122 h 1652921"/>
              <a:gd name="connsiteX1" fmla="*/ 424232 w 694595"/>
              <a:gd name="connsiteY1" fmla="*/ 1333503 h 1652921"/>
              <a:gd name="connsiteX2" fmla="*/ 424232 w 694595"/>
              <a:gd name="connsiteY2" fmla="*/ 1233227 h 1652921"/>
              <a:gd name="connsiteX3" fmla="*/ 557435 w 694595"/>
              <a:gd name="connsiteY3" fmla="*/ 1460985 h 1652921"/>
              <a:gd name="connsiteX4" fmla="*/ 165152 w 694595"/>
              <a:gd name="connsiteY4" fmla="*/ 1652921 h 1652921"/>
              <a:gd name="connsiteX5" fmla="*/ 424232 w 694595"/>
              <a:gd name="connsiteY5" fmla="*/ 1489146 h 1652921"/>
              <a:gd name="connsiteX6" fmla="*/ 3 w 694595"/>
              <a:gd name="connsiteY6" fmla="*/ 849765 h 1652921"/>
              <a:gd name="connsiteX7" fmla="*/ 3 w 694595"/>
              <a:gd name="connsiteY7" fmla="*/ 694122 h 1652921"/>
              <a:gd name="connsiteX8" fmla="*/ 694595 w 694595"/>
              <a:gd name="connsiteY8" fmla="*/ 0 h 1652921"/>
              <a:gd name="connsiteX9" fmla="*/ 694595 w 694595"/>
              <a:gd name="connsiteY9" fmla="*/ 155644 h 1652921"/>
              <a:gd name="connsiteX10" fmla="*/ 4382 w 694595"/>
              <a:gd name="connsiteY10" fmla="*/ 771944 h 1652921"/>
              <a:gd name="connsiteX0" fmla="*/ 3 w 694595"/>
              <a:gd name="connsiteY0" fmla="*/ 694122 h 1658001"/>
              <a:gd name="connsiteX1" fmla="*/ 424232 w 694595"/>
              <a:gd name="connsiteY1" fmla="*/ 1333503 h 1658001"/>
              <a:gd name="connsiteX2" fmla="*/ 424232 w 694595"/>
              <a:gd name="connsiteY2" fmla="*/ 1233227 h 1658001"/>
              <a:gd name="connsiteX3" fmla="*/ 567595 w 694595"/>
              <a:gd name="connsiteY3" fmla="*/ 1448285 h 1658001"/>
              <a:gd name="connsiteX4" fmla="*/ 165152 w 694595"/>
              <a:gd name="connsiteY4" fmla="*/ 1658001 h 1658001"/>
              <a:gd name="connsiteX5" fmla="*/ 424232 w 694595"/>
              <a:gd name="connsiteY5" fmla="*/ 1489146 h 1658001"/>
              <a:gd name="connsiteX6" fmla="*/ 3 w 694595"/>
              <a:gd name="connsiteY6" fmla="*/ 849765 h 1658001"/>
              <a:gd name="connsiteX7" fmla="*/ 3 w 694595"/>
              <a:gd name="connsiteY7" fmla="*/ 694122 h 1658001"/>
              <a:gd name="connsiteX0" fmla="*/ 694595 w 694595"/>
              <a:gd name="connsiteY0" fmla="*/ 155644 h 1658001"/>
              <a:gd name="connsiteX1" fmla="*/ 4382 w 694595"/>
              <a:gd name="connsiteY1" fmla="*/ 771944 h 1658001"/>
              <a:gd name="connsiteX2" fmla="*/ 176816 w 694595"/>
              <a:gd name="connsiteY2" fmla="*/ 231442 h 1658001"/>
              <a:gd name="connsiteX3" fmla="*/ 694595 w 694595"/>
              <a:gd name="connsiteY3" fmla="*/ 0 h 1658001"/>
              <a:gd name="connsiteX4" fmla="*/ 694595 w 694595"/>
              <a:gd name="connsiteY4" fmla="*/ 155644 h 1658001"/>
              <a:gd name="connsiteX0" fmla="*/ 3 w 694595"/>
              <a:gd name="connsiteY0" fmla="*/ 694122 h 1658001"/>
              <a:gd name="connsiteX1" fmla="*/ 424232 w 694595"/>
              <a:gd name="connsiteY1" fmla="*/ 1333503 h 1658001"/>
              <a:gd name="connsiteX2" fmla="*/ 424232 w 694595"/>
              <a:gd name="connsiteY2" fmla="*/ 1233227 h 1658001"/>
              <a:gd name="connsiteX3" fmla="*/ 557435 w 694595"/>
              <a:gd name="connsiteY3" fmla="*/ 1460985 h 1658001"/>
              <a:gd name="connsiteX4" fmla="*/ 165152 w 694595"/>
              <a:gd name="connsiteY4" fmla="*/ 1652921 h 1658001"/>
              <a:gd name="connsiteX5" fmla="*/ 424232 w 694595"/>
              <a:gd name="connsiteY5" fmla="*/ 1489146 h 1658001"/>
              <a:gd name="connsiteX6" fmla="*/ 3 w 694595"/>
              <a:gd name="connsiteY6" fmla="*/ 849765 h 1658001"/>
              <a:gd name="connsiteX7" fmla="*/ 3 w 694595"/>
              <a:gd name="connsiteY7" fmla="*/ 694122 h 1658001"/>
              <a:gd name="connsiteX8" fmla="*/ 694595 w 694595"/>
              <a:gd name="connsiteY8" fmla="*/ 0 h 1658001"/>
              <a:gd name="connsiteX9" fmla="*/ 694595 w 694595"/>
              <a:gd name="connsiteY9" fmla="*/ 155644 h 1658001"/>
              <a:gd name="connsiteX10" fmla="*/ 4382 w 694595"/>
              <a:gd name="connsiteY10" fmla="*/ 771944 h 1658001"/>
              <a:gd name="connsiteX0" fmla="*/ 12374 w 706966"/>
              <a:gd name="connsiteY0" fmla="*/ 694122 h 1658001"/>
              <a:gd name="connsiteX1" fmla="*/ 436603 w 706966"/>
              <a:gd name="connsiteY1" fmla="*/ 1333503 h 1658001"/>
              <a:gd name="connsiteX2" fmla="*/ 436603 w 706966"/>
              <a:gd name="connsiteY2" fmla="*/ 1233227 h 1658001"/>
              <a:gd name="connsiteX3" fmla="*/ 579966 w 706966"/>
              <a:gd name="connsiteY3" fmla="*/ 1448285 h 1658001"/>
              <a:gd name="connsiteX4" fmla="*/ 177523 w 706966"/>
              <a:gd name="connsiteY4" fmla="*/ 1658001 h 1658001"/>
              <a:gd name="connsiteX5" fmla="*/ 436603 w 706966"/>
              <a:gd name="connsiteY5" fmla="*/ 1489146 h 1658001"/>
              <a:gd name="connsiteX6" fmla="*/ 12374 w 706966"/>
              <a:gd name="connsiteY6" fmla="*/ 849765 h 1658001"/>
              <a:gd name="connsiteX7" fmla="*/ 12374 w 706966"/>
              <a:gd name="connsiteY7" fmla="*/ 694122 h 1658001"/>
              <a:gd name="connsiteX0" fmla="*/ 706966 w 706966"/>
              <a:gd name="connsiteY0" fmla="*/ 155644 h 1658001"/>
              <a:gd name="connsiteX1" fmla="*/ 16753 w 706966"/>
              <a:gd name="connsiteY1" fmla="*/ 771944 h 1658001"/>
              <a:gd name="connsiteX2" fmla="*/ 189187 w 706966"/>
              <a:gd name="connsiteY2" fmla="*/ 231442 h 1658001"/>
              <a:gd name="connsiteX3" fmla="*/ 706966 w 706966"/>
              <a:gd name="connsiteY3" fmla="*/ 0 h 1658001"/>
              <a:gd name="connsiteX4" fmla="*/ 706966 w 706966"/>
              <a:gd name="connsiteY4" fmla="*/ 155644 h 1658001"/>
              <a:gd name="connsiteX0" fmla="*/ 12374 w 706966"/>
              <a:gd name="connsiteY0" fmla="*/ 694122 h 1658001"/>
              <a:gd name="connsiteX1" fmla="*/ 436603 w 706966"/>
              <a:gd name="connsiteY1" fmla="*/ 1333503 h 1658001"/>
              <a:gd name="connsiteX2" fmla="*/ 436603 w 706966"/>
              <a:gd name="connsiteY2" fmla="*/ 1233227 h 1658001"/>
              <a:gd name="connsiteX3" fmla="*/ 569806 w 706966"/>
              <a:gd name="connsiteY3" fmla="*/ 1460985 h 1658001"/>
              <a:gd name="connsiteX4" fmla="*/ 177523 w 706966"/>
              <a:gd name="connsiteY4" fmla="*/ 1652921 h 1658001"/>
              <a:gd name="connsiteX5" fmla="*/ 187683 w 706966"/>
              <a:gd name="connsiteY5" fmla="*/ 1567886 h 1658001"/>
              <a:gd name="connsiteX6" fmla="*/ 12374 w 706966"/>
              <a:gd name="connsiteY6" fmla="*/ 849765 h 1658001"/>
              <a:gd name="connsiteX7" fmla="*/ 12374 w 706966"/>
              <a:gd name="connsiteY7" fmla="*/ 694122 h 1658001"/>
              <a:gd name="connsiteX8" fmla="*/ 706966 w 706966"/>
              <a:gd name="connsiteY8" fmla="*/ 0 h 1658001"/>
              <a:gd name="connsiteX9" fmla="*/ 706966 w 706966"/>
              <a:gd name="connsiteY9" fmla="*/ 155644 h 1658001"/>
              <a:gd name="connsiteX10" fmla="*/ 16753 w 706966"/>
              <a:gd name="connsiteY10" fmla="*/ 771944 h 1658001"/>
              <a:gd name="connsiteX0" fmla="*/ 14134 w 708726"/>
              <a:gd name="connsiteY0" fmla="*/ 694122 h 1658001"/>
              <a:gd name="connsiteX1" fmla="*/ 438363 w 708726"/>
              <a:gd name="connsiteY1" fmla="*/ 1333503 h 1658001"/>
              <a:gd name="connsiteX2" fmla="*/ 438363 w 708726"/>
              <a:gd name="connsiteY2" fmla="*/ 123322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438363 w 708726"/>
              <a:gd name="connsiteY1" fmla="*/ 1333503 h 1658001"/>
              <a:gd name="connsiteX2" fmla="*/ 438363 w 708726"/>
              <a:gd name="connsiteY2" fmla="*/ 123322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438363 w 708726"/>
              <a:gd name="connsiteY1" fmla="*/ 1333503 h 1658001"/>
              <a:gd name="connsiteX2" fmla="*/ 438363 w 708726"/>
              <a:gd name="connsiteY2" fmla="*/ 123322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438363 w 708726"/>
              <a:gd name="connsiteY2" fmla="*/ 123322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438363 w 708726"/>
              <a:gd name="connsiteY2" fmla="*/ 123322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438363 w 708726"/>
              <a:gd name="connsiteY2" fmla="*/ 123322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438363 w 708726"/>
              <a:gd name="connsiteY2" fmla="*/ 123322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217383 w 708726"/>
              <a:gd name="connsiteY2" fmla="*/ 141864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209763 w 708726"/>
              <a:gd name="connsiteY2" fmla="*/ 141610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217383 w 708726"/>
              <a:gd name="connsiteY2" fmla="*/ 1418647 h 1658001"/>
              <a:gd name="connsiteX3" fmla="*/ 571566 w 708726"/>
              <a:gd name="connsiteY3" fmla="*/ 14609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209763 w 708726"/>
              <a:gd name="connsiteY2" fmla="*/ 1416107 h 1658001"/>
              <a:gd name="connsiteX3" fmla="*/ 581726 w 708726"/>
              <a:gd name="connsiteY3" fmla="*/ 144828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217383 w 708726"/>
              <a:gd name="connsiteY2" fmla="*/ 1418647 h 1658001"/>
              <a:gd name="connsiteX3" fmla="*/ 335346 w 708726"/>
              <a:gd name="connsiteY3" fmla="*/ 15371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  <a:gd name="connsiteX0" fmla="*/ 14134 w 708726"/>
              <a:gd name="connsiteY0" fmla="*/ 694122 h 1658001"/>
              <a:gd name="connsiteX1" fmla="*/ 207223 w 708726"/>
              <a:gd name="connsiteY1" fmla="*/ 1501143 h 1658001"/>
              <a:gd name="connsiteX2" fmla="*/ 209763 w 708726"/>
              <a:gd name="connsiteY2" fmla="*/ 1416107 h 1658001"/>
              <a:gd name="connsiteX3" fmla="*/ 342966 w 708726"/>
              <a:gd name="connsiteY3" fmla="*/ 1534645 h 1658001"/>
              <a:gd name="connsiteX4" fmla="*/ 179283 w 708726"/>
              <a:gd name="connsiteY4" fmla="*/ 1658001 h 1658001"/>
              <a:gd name="connsiteX5" fmla="*/ 184363 w 708726"/>
              <a:gd name="connsiteY5" fmla="*/ 156534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0" fmla="*/ 708726 w 708726"/>
              <a:gd name="connsiteY0" fmla="*/ 155644 h 1658001"/>
              <a:gd name="connsiteX1" fmla="*/ 18513 w 708726"/>
              <a:gd name="connsiteY1" fmla="*/ 771944 h 1658001"/>
              <a:gd name="connsiteX2" fmla="*/ 190947 w 708726"/>
              <a:gd name="connsiteY2" fmla="*/ 231442 h 1658001"/>
              <a:gd name="connsiteX3" fmla="*/ 708726 w 708726"/>
              <a:gd name="connsiteY3" fmla="*/ 0 h 1658001"/>
              <a:gd name="connsiteX4" fmla="*/ 708726 w 708726"/>
              <a:gd name="connsiteY4" fmla="*/ 155644 h 1658001"/>
              <a:gd name="connsiteX0" fmla="*/ 14134 w 708726"/>
              <a:gd name="connsiteY0" fmla="*/ 694122 h 1658001"/>
              <a:gd name="connsiteX1" fmla="*/ 209763 w 708726"/>
              <a:gd name="connsiteY1" fmla="*/ 1506223 h 1658001"/>
              <a:gd name="connsiteX2" fmla="*/ 217383 w 708726"/>
              <a:gd name="connsiteY2" fmla="*/ 1418647 h 1658001"/>
              <a:gd name="connsiteX3" fmla="*/ 335346 w 708726"/>
              <a:gd name="connsiteY3" fmla="*/ 1537185 h 1658001"/>
              <a:gd name="connsiteX4" fmla="*/ 179283 w 708726"/>
              <a:gd name="connsiteY4" fmla="*/ 1652921 h 1658001"/>
              <a:gd name="connsiteX5" fmla="*/ 189443 w 708726"/>
              <a:gd name="connsiteY5" fmla="*/ 1567886 h 1658001"/>
              <a:gd name="connsiteX6" fmla="*/ 14134 w 708726"/>
              <a:gd name="connsiteY6" fmla="*/ 849765 h 1658001"/>
              <a:gd name="connsiteX7" fmla="*/ 14134 w 708726"/>
              <a:gd name="connsiteY7" fmla="*/ 694122 h 1658001"/>
              <a:gd name="connsiteX8" fmla="*/ 708726 w 708726"/>
              <a:gd name="connsiteY8" fmla="*/ 0 h 1658001"/>
              <a:gd name="connsiteX9" fmla="*/ 708726 w 708726"/>
              <a:gd name="connsiteY9" fmla="*/ 155644 h 1658001"/>
              <a:gd name="connsiteX10" fmla="*/ 18513 w 708726"/>
              <a:gd name="connsiteY10" fmla="*/ 771944 h 16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08726" h="1658001" stroke="0" extrusionOk="0">
                <a:moveTo>
                  <a:pt x="14134" y="694122"/>
                </a:moveTo>
                <a:cubicBezTo>
                  <a:pt x="14134" y="973073"/>
                  <a:pt x="-49903" y="1392564"/>
                  <a:pt x="207223" y="1501143"/>
                </a:cubicBezTo>
                <a:cubicBezTo>
                  <a:pt x="208070" y="1472798"/>
                  <a:pt x="208916" y="1444452"/>
                  <a:pt x="209763" y="1416107"/>
                </a:cubicBezTo>
                <a:lnTo>
                  <a:pt x="342966" y="1534645"/>
                </a:lnTo>
                <a:lnTo>
                  <a:pt x="179283" y="1658001"/>
                </a:lnTo>
                <a:lnTo>
                  <a:pt x="184363" y="1565346"/>
                </a:lnTo>
                <a:cubicBezTo>
                  <a:pt x="-72763" y="1456767"/>
                  <a:pt x="14134" y="1128716"/>
                  <a:pt x="14134" y="849765"/>
                </a:cubicBezTo>
                <a:lnTo>
                  <a:pt x="14134" y="694122"/>
                </a:lnTo>
                <a:close/>
              </a:path>
              <a:path w="708726" h="1658001" fill="darkenLess" stroke="0" extrusionOk="0">
                <a:moveTo>
                  <a:pt x="708726" y="155644"/>
                </a:moveTo>
                <a:cubicBezTo>
                  <a:pt x="355247" y="155644"/>
                  <a:pt x="58144" y="420931"/>
                  <a:pt x="18513" y="771944"/>
                </a:cubicBezTo>
                <a:cubicBezTo>
                  <a:pt x="-3671" y="575457"/>
                  <a:pt x="59054" y="378841"/>
                  <a:pt x="190947" y="231442"/>
                </a:cubicBezTo>
                <a:cubicBezTo>
                  <a:pt x="322719" y="84177"/>
                  <a:pt x="511040" y="0"/>
                  <a:pt x="708726" y="0"/>
                </a:cubicBezTo>
                <a:lnTo>
                  <a:pt x="708726" y="155644"/>
                </a:lnTo>
                <a:close/>
              </a:path>
              <a:path w="708726" h="1658001" fill="none" extrusionOk="0">
                <a:moveTo>
                  <a:pt x="14134" y="694122"/>
                </a:moveTo>
                <a:cubicBezTo>
                  <a:pt x="14134" y="973073"/>
                  <a:pt x="-47363" y="1397644"/>
                  <a:pt x="209763" y="1506223"/>
                </a:cubicBezTo>
                <a:lnTo>
                  <a:pt x="217383" y="1418647"/>
                </a:lnTo>
                <a:lnTo>
                  <a:pt x="335346" y="1537185"/>
                </a:lnTo>
                <a:lnTo>
                  <a:pt x="179283" y="1652921"/>
                </a:lnTo>
                <a:lnTo>
                  <a:pt x="189443" y="1567886"/>
                </a:lnTo>
                <a:cubicBezTo>
                  <a:pt x="-67683" y="1459307"/>
                  <a:pt x="14134" y="1128716"/>
                  <a:pt x="14134" y="849765"/>
                </a:cubicBezTo>
                <a:lnTo>
                  <a:pt x="14134" y="694122"/>
                </a:lnTo>
                <a:cubicBezTo>
                  <a:pt x="14134" y="310769"/>
                  <a:pt x="325113" y="0"/>
                  <a:pt x="708726" y="0"/>
                </a:cubicBezTo>
                <a:lnTo>
                  <a:pt x="708726" y="155644"/>
                </a:lnTo>
                <a:cubicBezTo>
                  <a:pt x="355247" y="155644"/>
                  <a:pt x="58144" y="420931"/>
                  <a:pt x="18513" y="771944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517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60" y="0"/>
            <a:ext cx="10515600" cy="1325563"/>
          </a:xfrm>
        </p:spPr>
        <p:txBody>
          <a:bodyPr/>
          <a:lstStyle/>
          <a:p>
            <a:r>
              <a:rPr lang="en-US" dirty="0"/>
              <a:t>Equivalencing methodology (cont.)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939" y="1051179"/>
            <a:ext cx="1890490" cy="50753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38" y="1051179"/>
            <a:ext cx="3384710" cy="5032375"/>
          </a:xfrm>
          <a:prstGeom prst="rect">
            <a:avLst/>
          </a:prstGeom>
        </p:spPr>
      </p:pic>
      <p:sp>
        <p:nvSpPr>
          <p:cNvPr id="8" name="Arrow: Right 7"/>
          <p:cNvSpPr/>
          <p:nvPr/>
        </p:nvSpPr>
        <p:spPr>
          <a:xfrm>
            <a:off x="4663440" y="3079718"/>
            <a:ext cx="3362960" cy="12496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581039" y="6177280"/>
            <a:ext cx="2350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Detailed System Model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418892" y="6177280"/>
            <a:ext cx="2381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Reduced System Model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99750" y="3474950"/>
            <a:ext cx="1674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Transformation</a:t>
            </a:r>
          </a:p>
        </p:txBody>
      </p:sp>
    </p:spTree>
    <p:extLst>
      <p:ext uri="{BB962C8B-B14F-4D97-AF65-F5344CB8AC3E}">
        <p14:creationId xmlns:p14="http://schemas.microsoft.com/office/powerpoint/2010/main" val="1757998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724</Words>
  <Application>Microsoft Office PowerPoint</Application>
  <PresentationFormat>Widescreen</PresentationFormat>
  <Paragraphs>68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 Theme</vt:lpstr>
      <vt:lpstr>A Reduced Order Model for a TOV Study in a Solar PV Project </vt:lpstr>
      <vt:lpstr>Contents</vt:lpstr>
      <vt:lpstr>Aim &amp; motivation</vt:lpstr>
      <vt:lpstr>Detailed System Model </vt:lpstr>
      <vt:lpstr>Inverter Benchmark Tests</vt:lpstr>
      <vt:lpstr>Inverter Phase A to Phase B fault </vt:lpstr>
      <vt:lpstr>Inverter load rejection test </vt:lpstr>
      <vt:lpstr>Equivalencing methodology</vt:lpstr>
      <vt:lpstr>Equivalencing methodology (cont.)</vt:lpstr>
      <vt:lpstr>Pseudo-Norton's Source</vt:lpstr>
      <vt:lpstr>Pseudo-Norton's Parallel Impedance</vt:lpstr>
      <vt:lpstr>TOV scenarios</vt:lpstr>
      <vt:lpstr>PowerPoint Presentation</vt:lpstr>
      <vt:lpstr>34.5 kV bus three phase voltages for capacitor bank energization</vt:lpstr>
      <vt:lpstr>34.5 kV bus three phase voltages for feeder 1 tripping with capacitor banks OFF</vt:lpstr>
      <vt:lpstr>34.5 kV bus three phase voltages for feeder 1 tripping with capacitor banks ON</vt:lpstr>
      <vt:lpstr>34.5 kV bus three phase voltages for LG fault and capacitor banks OFF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Reduced Order Model for a TOV Study in a Solar PV Project </dc:title>
  <dc:creator>Hoba Abdullah</dc:creator>
  <cp:lastModifiedBy>Hoba Abdullah</cp:lastModifiedBy>
  <cp:revision>20</cp:revision>
  <dcterms:created xsi:type="dcterms:W3CDTF">2017-05-18T13:26:15Z</dcterms:created>
  <dcterms:modified xsi:type="dcterms:W3CDTF">2017-05-24T14:37:52Z</dcterms:modified>
</cp:coreProperties>
</file>

<file path=docProps/thumbnail.jpeg>
</file>